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3309" r:id="rId3"/>
  </p:sldIdLst>
  <p:sldSz cx="9144000" cy="6858000" type="screen4x3"/>
  <p:notesSz cx="6808788" cy="9940925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1609" autoAdjust="0"/>
  </p:normalViewPr>
  <p:slideViewPr>
    <p:cSldViewPr>
      <p:cViewPr varScale="1">
        <p:scale>
          <a:sx n="105" d="100"/>
          <a:sy n="105" d="100"/>
        </p:scale>
        <p:origin x="13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68E9FD14-012D-37BC-65C0-C1DF3A3703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4622" tIns="47311" rIns="94622" bIns="47311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2CC982D-DD95-772A-AA8F-FAA58EB94D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49575" cy="498475"/>
          </a:xfrm>
          <a:prstGeom prst="rect">
            <a:avLst/>
          </a:prstGeom>
        </p:spPr>
        <p:txBody>
          <a:bodyPr vert="horz" lIns="94622" tIns="47311" rIns="94622" bIns="47311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9B86DB5-7B6C-E747-9ED6-539685D1ACF7}" type="datetimeFigureOut">
              <a:rPr lang="nl-NL"/>
              <a:pPr>
                <a:defRPr/>
              </a:pPr>
              <a:t>28-09-2023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B50793C-35EC-5909-2595-24E013ED260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4622" tIns="47311" rIns="94622" bIns="47311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5908415-F838-FF2E-3E16-1C5C4B89D2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7625" y="9440863"/>
            <a:ext cx="2949575" cy="498475"/>
          </a:xfrm>
          <a:prstGeom prst="rect">
            <a:avLst/>
          </a:prstGeom>
        </p:spPr>
        <p:txBody>
          <a:bodyPr vert="horz" wrap="square" lIns="94622" tIns="47311" rIns="94622" bIns="4731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0949CBF-EFFA-1247-9B03-FB7A7D9DDB5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CE5F8195-C3C8-2E87-2ACA-6136E733ED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500063"/>
          </a:xfrm>
          <a:prstGeom prst="rect">
            <a:avLst/>
          </a:prstGeom>
        </p:spPr>
        <p:txBody>
          <a:bodyPr vert="horz" lIns="94622" tIns="47311" rIns="94622" bIns="47311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1F71951-9DD2-F1D1-E071-743E9AAAAB5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7625" y="0"/>
            <a:ext cx="2949575" cy="500063"/>
          </a:xfrm>
          <a:prstGeom prst="rect">
            <a:avLst/>
          </a:prstGeom>
        </p:spPr>
        <p:txBody>
          <a:bodyPr vert="horz" lIns="94622" tIns="47311" rIns="94622" bIns="47311" rtlCol="0"/>
          <a:lstStyle>
            <a:lvl1pPr algn="r">
              <a:defRPr sz="1200"/>
            </a:lvl1pPr>
          </a:lstStyle>
          <a:p>
            <a:pPr>
              <a:defRPr/>
            </a:pPr>
            <a:fld id="{A666327B-0A43-1341-8522-4FC853D006A0}" type="datetimeFigureOut">
              <a:rPr lang="nl-NL"/>
              <a:pPr>
                <a:defRPr/>
              </a:pPr>
              <a:t>28-09-2023</a:t>
            </a:fld>
            <a:endParaRPr 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3B4773D4-44EB-F0AA-8426-113B9C03CE4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75162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22" tIns="47311" rIns="94622" bIns="47311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E1A7077C-BCDC-4E9B-5E02-30F6A72D7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4775"/>
          </a:xfrm>
          <a:prstGeom prst="rect">
            <a:avLst/>
          </a:prstGeom>
        </p:spPr>
        <p:txBody>
          <a:bodyPr vert="horz" lIns="94622" tIns="47311" rIns="94622" bIns="47311" rtlCol="0"/>
          <a:lstStyle/>
          <a:p>
            <a:pPr lvl="0"/>
            <a:r>
              <a:rPr lang="nl-NL" noProof="0"/>
              <a:t>Tekststijl van het model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AA9F25B-D2B1-DD5B-8596-FF80B85EE52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500062"/>
          </a:xfrm>
          <a:prstGeom prst="rect">
            <a:avLst/>
          </a:prstGeom>
        </p:spPr>
        <p:txBody>
          <a:bodyPr vert="horz" lIns="94622" tIns="47311" rIns="94622" bIns="4731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CAE2DB1-82AD-1F74-3BA8-8ED35EDE04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7625" y="9440863"/>
            <a:ext cx="2949575" cy="500062"/>
          </a:xfrm>
          <a:prstGeom prst="rect">
            <a:avLst/>
          </a:prstGeom>
        </p:spPr>
        <p:txBody>
          <a:bodyPr vert="horz" wrap="square" lIns="94622" tIns="47311" rIns="94622" bIns="473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EA70F1E-6C72-2842-B5DC-FA4C6056FA0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9A0E6-3AB5-0497-DC6C-95D0A55BF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92730-128F-B448-A40A-280D0E179E02}" type="datetimeFigureOut">
              <a:rPr lang="nl-NL"/>
              <a:pPr>
                <a:defRPr/>
              </a:pPr>
              <a:t>28-09-2023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65706-19E0-B172-ADC0-23FC8853E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A7562-CF7B-4E94-957D-C20379C4D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AE993-174F-8449-A31E-38D89FC2909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61429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547B9-A8CC-C77C-D339-D02F73F97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2E5EE-73CD-4A40-B1B4-37E0EEE4B75C}" type="datetimeFigureOut">
              <a:rPr lang="nl-NL"/>
              <a:pPr>
                <a:defRPr/>
              </a:pPr>
              <a:t>28-09-2023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818DF-4B02-F3B0-2C32-00D168E18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A76B2-A98F-14DC-4E2B-131A290D4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F5B7F-A49E-6749-9262-0CBF5840EB0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33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C7A49-E266-9C77-E25A-6D3501EF2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1A56A-5B78-7C40-9ABA-3138198C8241}" type="datetimeFigureOut">
              <a:rPr lang="nl-NL"/>
              <a:pPr>
                <a:defRPr/>
              </a:pPr>
              <a:t>28-09-2023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B072B-5D11-B295-5CC1-C35F43EF7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45B29-BF07-A06A-A10F-36FA62C3A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BF3C8-8CDD-CD47-BC3B-50DD338B42D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18590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3FE7B-73B1-8ED6-4199-717937124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33581-E322-CA4F-9344-C9E3630074ED}" type="datetimeFigureOut">
              <a:rPr lang="nl-NL"/>
              <a:pPr>
                <a:defRPr/>
              </a:pPr>
              <a:t>28-09-2023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6575F-9B7B-B175-9883-3D16535DD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07F2E-71C1-7042-268D-8087F74C0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DD7EF-22D7-C34F-9109-9D177B8DAF5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40926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CC598-F75B-0568-FE14-A245B3CFE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3C007-A561-B64A-A9DD-EACF3A5D160A}" type="datetimeFigureOut">
              <a:rPr lang="nl-NL"/>
              <a:pPr>
                <a:defRPr/>
              </a:pPr>
              <a:t>28-09-2023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CBE28-9210-5852-7B52-597A10EB0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D770E-AA84-5885-7236-7D71A0A42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5416A-56CD-7140-BEFA-B4F2FE2CC54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03670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955FCB7-67C3-21E7-5337-506637B0E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FA118-476F-A541-9A8F-59692928C651}" type="datetimeFigureOut">
              <a:rPr lang="nl-NL"/>
              <a:pPr>
                <a:defRPr/>
              </a:pPr>
              <a:t>28-09-2023</a:t>
            </a:fld>
            <a:endParaRPr lang="nl-N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1F1D67-D67D-829F-D044-F7695343D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FA4E4AD-CA5B-AAE9-9FDA-473541CDD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5E44A-8284-A647-863D-9B18E890AB1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240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96DB07D-0E53-54E1-1891-6AE0906AC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31096-10BE-1644-84EE-7806FBA74655}" type="datetimeFigureOut">
              <a:rPr lang="nl-NL"/>
              <a:pPr>
                <a:defRPr/>
              </a:pPr>
              <a:t>28-09-2023</a:t>
            </a:fld>
            <a:endParaRPr lang="nl-N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B1D9B76-F280-85F7-9839-2E597C01F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DD74EBF-F314-6D3F-8F19-BFB5AB8B5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449F0-7805-954E-8133-E77C0906880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4846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B3C8543-614D-D7E2-FCDE-8A850D96C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556CC-8BFC-C847-908D-3927EA6C51BC}" type="datetimeFigureOut">
              <a:rPr lang="nl-NL"/>
              <a:pPr>
                <a:defRPr/>
              </a:pPr>
              <a:t>28-09-2023</a:t>
            </a:fld>
            <a:endParaRPr lang="nl-NL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2592A48-0B25-B480-D1A0-91A63991F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5DBF0CD-585E-2982-F0B9-1C8412E2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33FA8-38C5-BE41-8A3B-36304B9DC3F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5504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2AC0FBD-EDBD-F2F0-1EBC-4B64B1E09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28F51-D8CF-0246-BE2D-9EE277CE6144}" type="datetimeFigureOut">
              <a:rPr lang="nl-NL"/>
              <a:pPr>
                <a:defRPr/>
              </a:pPr>
              <a:t>28-09-2023</a:t>
            </a:fld>
            <a:endParaRPr lang="nl-NL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A1B5474-629D-7529-366E-1B2B71BAD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1DD354D-5DCB-31AC-C58D-6C460C38F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8E93A-17A6-EE46-AE56-C926A52C9F3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9991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D056B14-9C53-93D5-2826-F4CD37BD2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ED580-0D1C-B049-AF2F-DE6A19E0E7D1}" type="datetimeFigureOut">
              <a:rPr lang="nl-NL"/>
              <a:pPr>
                <a:defRPr/>
              </a:pPr>
              <a:t>28-09-2023</a:t>
            </a:fld>
            <a:endParaRPr lang="nl-N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E2C38D8-38E3-844B-2AC6-B8C5788F5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A9099E7-44EE-1AB0-8237-C9C67F260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73265-2CC7-C049-9CBC-228A171A07E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7133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3FEE7E1-E3A8-7B6E-CED8-B689F13BD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AD4AD-D3E1-B344-8158-159E50D8A3A3}" type="datetimeFigureOut">
              <a:rPr lang="nl-NL"/>
              <a:pPr>
                <a:defRPr/>
              </a:pPr>
              <a:t>28-09-2023</a:t>
            </a:fld>
            <a:endParaRPr lang="nl-N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9099ECE-FF08-2A15-A43F-95ABF2B41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B984EFF-4A4E-E7FA-C3AE-03896BBBA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BBB9C-6BD4-C54E-A95E-29465C83C58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5798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2E35B50-253D-AA6A-4E98-D01A6FC71FD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Click to edit Master title style</a:t>
            </a:r>
            <a:endParaRPr lang="nl-NL" altLang="nl-NL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66DE277-75B4-0979-B887-A1E00CB89B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Click to edit Master text styles</a:t>
            </a:r>
          </a:p>
          <a:p>
            <a:pPr lvl="1"/>
            <a:r>
              <a:rPr lang="en-US" altLang="nl-NL"/>
              <a:t>Second level</a:t>
            </a:r>
          </a:p>
          <a:p>
            <a:pPr lvl="2"/>
            <a:r>
              <a:rPr lang="en-US" altLang="nl-NL"/>
              <a:t>Third level</a:t>
            </a:r>
          </a:p>
          <a:p>
            <a:pPr lvl="3"/>
            <a:r>
              <a:rPr lang="en-US" altLang="nl-NL"/>
              <a:t>Fourth level</a:t>
            </a:r>
          </a:p>
          <a:p>
            <a:pPr lvl="4"/>
            <a:r>
              <a:rPr lang="en-US" altLang="nl-NL"/>
              <a:t>Fifth level</a:t>
            </a:r>
            <a:endParaRPr lang="nl-NL" alt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E81A2-1128-0998-90B5-C9336DEB60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AE282D-C909-E14D-8627-E1FE3607174F}" type="datetimeFigureOut">
              <a:rPr lang="nl-NL"/>
              <a:pPr>
                <a:defRPr/>
              </a:pPr>
              <a:t>28-09-2023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D269D-5C29-5198-A9AA-8A2CE83230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72099-E8E0-E5A8-2CA5-49C8F4032C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88ED690-5306-9044-BAA2-85AB79D84B3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4D615207-BBE8-9131-8F1A-B8E7AA3A5C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38" y="242888"/>
            <a:ext cx="8569325" cy="1746250"/>
          </a:xfrm>
        </p:spPr>
        <p:txBody>
          <a:bodyPr/>
          <a:lstStyle/>
          <a:p>
            <a:pPr eaLnBrk="1" hangingPunct="1"/>
            <a:r>
              <a:rPr lang="nl-NL" altLang="nl-NL" sz="3500" b="1">
                <a:solidFill>
                  <a:srgbClr val="FF0000"/>
                </a:solidFill>
              </a:rPr>
              <a:t>Goede Burgerberaden, foute Burgerberaden?</a:t>
            </a:r>
            <a:br>
              <a:rPr lang="nl-NL" altLang="nl-NL" sz="3500" b="1">
                <a:solidFill>
                  <a:srgbClr val="FF0000"/>
                </a:solidFill>
              </a:rPr>
            </a:br>
            <a:r>
              <a:rPr lang="nl-NL" altLang="nl-NL" sz="3500" b="1"/>
              <a:t>Democratisch experiment in tijden van transitie en polarisatie </a:t>
            </a:r>
            <a:endParaRPr lang="nl-NL" altLang="nl-NL" sz="35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0D7430-4B45-112C-BCD2-07D35C0E89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16463" y="5640388"/>
            <a:ext cx="3768725" cy="989012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3300" b="1" i="1" dirty="0"/>
              <a:t>René Cuperus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sz="2900" b="1" dirty="0"/>
              <a:t>G1000 Burgerberaad University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sz="2500" b="1" dirty="0"/>
              <a:t>7 september 2023, Amersfoort</a:t>
            </a:r>
          </a:p>
        </p:txBody>
      </p:sp>
      <p:pic>
        <p:nvPicPr>
          <p:cNvPr id="5124" name="Afbeelding 6">
            <a:extLst>
              <a:ext uri="{FF2B5EF4-FFF2-40B4-BE49-F238E27FC236}">
                <a16:creationId xmlns:a16="http://schemas.microsoft.com/office/drawing/2014/main" id="{D1F30999-17DF-59D0-93EA-19920B4A1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3321050"/>
            <a:ext cx="2447925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kstvak 3">
            <a:extLst>
              <a:ext uri="{FF2B5EF4-FFF2-40B4-BE49-F238E27FC236}">
                <a16:creationId xmlns:a16="http://schemas.microsoft.com/office/drawing/2014/main" id="{F9B313EB-C3EE-CA84-FEB7-05BB9EB4D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2690813"/>
            <a:ext cx="5364162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1800">
                <a:solidFill>
                  <a:srgbClr val="666666"/>
                </a:solidFill>
                <a:latin typeface="Roboto" panose="020F0502020204030204" pitchFamily="34" charset="0"/>
              </a:rPr>
              <a:t>Hoe zorgen we ervoor dat Burgerberaden polarisatie afremmen/voorkomen en de democratie versterken, in plaats van (onbedoeld) de polarisatie versterken en de democratie ontregelen?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1DA1EE54-FBDF-9986-BB09-BC000ACBDD5F}"/>
              </a:ext>
            </a:extLst>
          </p:cNvPr>
          <p:cNvSpPr txBox="1"/>
          <p:nvPr/>
        </p:nvSpPr>
        <p:spPr>
          <a:xfrm>
            <a:off x="384175" y="1125538"/>
            <a:ext cx="8231188" cy="5354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GB" dirty="0"/>
          </a:p>
          <a:p>
            <a:pPr>
              <a:defRPr/>
            </a:pPr>
            <a:r>
              <a:rPr lang="en-GB" b="1" dirty="0" err="1"/>
              <a:t>Foute</a:t>
            </a:r>
            <a:r>
              <a:rPr lang="en-GB" b="1" dirty="0"/>
              <a:t> </a:t>
            </a:r>
            <a:r>
              <a:rPr lang="en-GB" b="1" dirty="0" err="1"/>
              <a:t>burgerberaden</a:t>
            </a:r>
            <a:r>
              <a:rPr lang="en-GB" b="1" dirty="0"/>
              <a:t>:</a:t>
            </a:r>
          </a:p>
          <a:p>
            <a:pPr>
              <a:defRPr/>
            </a:pPr>
            <a:endParaRPr lang="en-GB" b="1" dirty="0"/>
          </a:p>
          <a:p>
            <a:pPr marL="285750" indent="-285750">
              <a:buFontTx/>
              <a:buChar char="-"/>
              <a:defRPr/>
            </a:pPr>
            <a:r>
              <a:rPr lang="en-GB" dirty="0" err="1"/>
              <a:t>ingekapseld</a:t>
            </a:r>
            <a:r>
              <a:rPr lang="en-GB" dirty="0"/>
              <a:t> door </a:t>
            </a:r>
            <a:r>
              <a:rPr lang="en-GB" dirty="0" err="1"/>
              <a:t>politiek</a:t>
            </a:r>
            <a:r>
              <a:rPr lang="en-GB" dirty="0"/>
              <a:t>/</a:t>
            </a:r>
            <a:r>
              <a:rPr lang="en-GB" dirty="0" err="1"/>
              <a:t>bestuur</a:t>
            </a:r>
            <a:r>
              <a:rPr lang="en-GB" dirty="0"/>
              <a:t>/</a:t>
            </a:r>
            <a:r>
              <a:rPr lang="en-GB" dirty="0" err="1"/>
              <a:t>systeemwereld</a:t>
            </a:r>
            <a:endParaRPr lang="en-GB" dirty="0"/>
          </a:p>
          <a:p>
            <a:pPr marL="285750" indent="-285750">
              <a:buFontTx/>
              <a:buChar char="-"/>
              <a:defRPr/>
            </a:pPr>
            <a:r>
              <a:rPr lang="en-GB" dirty="0" err="1"/>
              <a:t>gedomineerd</a:t>
            </a:r>
            <a:r>
              <a:rPr lang="en-GB" dirty="0"/>
              <a:t> door </a:t>
            </a:r>
            <a:r>
              <a:rPr lang="en-GB" dirty="0" err="1"/>
              <a:t>grootstedelijke</a:t>
            </a:r>
            <a:r>
              <a:rPr lang="en-GB" dirty="0"/>
              <a:t> </a:t>
            </a:r>
            <a:r>
              <a:rPr lang="en-GB" dirty="0" err="1"/>
              <a:t>hoogopgeleiden</a:t>
            </a:r>
            <a:r>
              <a:rPr lang="en-GB" dirty="0"/>
              <a:t>: </a:t>
            </a:r>
            <a:r>
              <a:rPr lang="en-GB" dirty="0" err="1"/>
              <a:t>probleem</a:t>
            </a:r>
            <a:r>
              <a:rPr lang="en-GB" dirty="0"/>
              <a:t> van </a:t>
            </a:r>
            <a:r>
              <a:rPr lang="en-GB" dirty="0" err="1"/>
              <a:t>diversiteit</a:t>
            </a:r>
            <a:r>
              <a:rPr lang="en-GB" dirty="0"/>
              <a:t>,</a:t>
            </a:r>
          </a:p>
          <a:p>
            <a:pPr>
              <a:defRPr/>
            </a:pPr>
            <a:r>
              <a:rPr lang="en-GB" dirty="0" err="1"/>
              <a:t>representativiteit</a:t>
            </a:r>
            <a:r>
              <a:rPr lang="en-GB" dirty="0"/>
              <a:t> en </a:t>
            </a:r>
            <a:r>
              <a:rPr lang="en-GB" dirty="0" err="1"/>
              <a:t>pluralisme</a:t>
            </a:r>
            <a:endParaRPr lang="en-GB" dirty="0"/>
          </a:p>
          <a:p>
            <a:pPr marL="285750" indent="-285750">
              <a:buFontTx/>
              <a:buChar char="-"/>
              <a:defRPr/>
            </a:pPr>
            <a:r>
              <a:rPr lang="en-GB" dirty="0" err="1"/>
              <a:t>gemonopoliseerd</a:t>
            </a:r>
            <a:r>
              <a:rPr lang="en-GB" dirty="0"/>
              <a:t> door </a:t>
            </a:r>
            <a:r>
              <a:rPr lang="en-GB" dirty="0" err="1"/>
              <a:t>progressieve</a:t>
            </a:r>
            <a:r>
              <a:rPr lang="en-GB" dirty="0"/>
              <a:t> </a:t>
            </a:r>
            <a:r>
              <a:rPr lang="en-GB" dirty="0" err="1"/>
              <a:t>thema’s</a:t>
            </a:r>
            <a:r>
              <a:rPr lang="en-GB" dirty="0"/>
              <a:t> (</a:t>
            </a:r>
            <a:r>
              <a:rPr lang="en-GB" dirty="0" err="1"/>
              <a:t>klimaat</a:t>
            </a:r>
            <a:r>
              <a:rPr lang="en-GB" dirty="0"/>
              <a:t>, </a:t>
            </a:r>
            <a:r>
              <a:rPr lang="en-GB" dirty="0" err="1"/>
              <a:t>verduurzaming</a:t>
            </a:r>
            <a:r>
              <a:rPr lang="en-GB" dirty="0"/>
              <a:t>)</a:t>
            </a:r>
          </a:p>
          <a:p>
            <a:pPr marL="285750" indent="-285750">
              <a:buFontTx/>
              <a:buChar char="-"/>
              <a:defRPr/>
            </a:pPr>
            <a:r>
              <a:rPr lang="en-GB" dirty="0"/>
              <a:t>anti-(</a:t>
            </a:r>
            <a:r>
              <a:rPr lang="en-GB" dirty="0" err="1"/>
              <a:t>partij</a:t>
            </a:r>
            <a:r>
              <a:rPr lang="en-GB" dirty="0"/>
              <a:t>)</a:t>
            </a:r>
            <a:r>
              <a:rPr lang="en-GB" dirty="0" err="1"/>
              <a:t>politiek</a:t>
            </a:r>
            <a:r>
              <a:rPr lang="en-GB" dirty="0"/>
              <a:t> sentiment, ‘salon-</a:t>
            </a:r>
            <a:r>
              <a:rPr lang="en-GB" dirty="0" err="1"/>
              <a:t>populisme</a:t>
            </a:r>
            <a:r>
              <a:rPr lang="en-GB" dirty="0"/>
              <a:t>’ </a:t>
            </a:r>
          </a:p>
          <a:p>
            <a:pPr marL="285750" indent="-285750">
              <a:buFontTx/>
              <a:buChar char="-"/>
              <a:defRPr/>
            </a:pPr>
            <a:r>
              <a:rPr lang="en-GB" dirty="0" err="1"/>
              <a:t>verhullen</a:t>
            </a:r>
            <a:r>
              <a:rPr lang="en-GB" dirty="0"/>
              <a:t> </a:t>
            </a:r>
            <a:r>
              <a:rPr lang="en-GB" dirty="0" err="1"/>
              <a:t>belangentegenstellingen</a:t>
            </a:r>
            <a:r>
              <a:rPr lang="en-GB" dirty="0"/>
              <a:t> en </a:t>
            </a:r>
            <a:r>
              <a:rPr lang="en-GB" dirty="0" err="1"/>
              <a:t>verschillen</a:t>
            </a:r>
            <a:r>
              <a:rPr lang="en-GB" dirty="0"/>
              <a:t> in </a:t>
            </a:r>
            <a:r>
              <a:rPr lang="en-GB" dirty="0" err="1"/>
              <a:t>opvattingen</a:t>
            </a:r>
            <a:r>
              <a:rPr lang="en-GB" dirty="0"/>
              <a:t> en </a:t>
            </a:r>
            <a:r>
              <a:rPr lang="en-GB" dirty="0" err="1"/>
              <a:t>visie</a:t>
            </a:r>
            <a:endParaRPr lang="en-GB" dirty="0"/>
          </a:p>
          <a:p>
            <a:pPr>
              <a:defRPr/>
            </a:pPr>
            <a:r>
              <a:rPr lang="en-GB" dirty="0"/>
              <a:t> (‘de burger </a:t>
            </a:r>
            <a:r>
              <a:rPr lang="en-GB" dirty="0" err="1"/>
              <a:t>bestaat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’) 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r>
              <a:rPr lang="en-GB" b="1" dirty="0"/>
              <a:t>Goede </a:t>
            </a:r>
            <a:r>
              <a:rPr lang="en-GB" b="1" dirty="0" err="1"/>
              <a:t>burgerberaden</a:t>
            </a:r>
            <a:r>
              <a:rPr lang="en-GB" b="1" dirty="0"/>
              <a:t>: </a:t>
            </a:r>
          </a:p>
          <a:p>
            <a:pPr>
              <a:defRPr/>
            </a:pPr>
            <a:endParaRPr lang="en-GB" b="1" dirty="0"/>
          </a:p>
          <a:p>
            <a:pPr marL="285750" indent="-285750">
              <a:buFontTx/>
              <a:buChar char="-"/>
              <a:defRPr/>
            </a:pPr>
            <a:r>
              <a:rPr lang="en-GB" dirty="0"/>
              <a:t>bottom up: burgers </a:t>
            </a:r>
            <a:r>
              <a:rPr lang="en-GB" dirty="0" err="1"/>
              <a:t>bepalen</a:t>
            </a:r>
            <a:r>
              <a:rPr lang="en-GB" dirty="0"/>
              <a:t> de agenda</a:t>
            </a:r>
          </a:p>
          <a:p>
            <a:pPr marL="285750" indent="-285750">
              <a:buFontTx/>
              <a:buChar char="-"/>
              <a:defRPr/>
            </a:pPr>
            <a:r>
              <a:rPr lang="en-GB" dirty="0" err="1"/>
              <a:t>geven</a:t>
            </a:r>
            <a:r>
              <a:rPr lang="en-GB" dirty="0"/>
              <a:t> (</a:t>
            </a:r>
            <a:r>
              <a:rPr lang="en-GB" dirty="0" err="1"/>
              <a:t>ook</a:t>
            </a:r>
            <a:r>
              <a:rPr lang="en-GB" dirty="0"/>
              <a:t>) stem </a:t>
            </a:r>
            <a:r>
              <a:rPr lang="en-GB" dirty="0" err="1"/>
              <a:t>aan</a:t>
            </a:r>
            <a:r>
              <a:rPr lang="en-GB" dirty="0"/>
              <a:t> </a:t>
            </a:r>
            <a:r>
              <a:rPr lang="en-GB" dirty="0" err="1"/>
              <a:t>afgehaakte</a:t>
            </a:r>
            <a:r>
              <a:rPr lang="en-GB" dirty="0"/>
              <a:t> </a:t>
            </a:r>
            <a:r>
              <a:rPr lang="en-GB" dirty="0" err="1"/>
              <a:t>stemlozen</a:t>
            </a:r>
            <a:endParaRPr lang="en-GB" dirty="0"/>
          </a:p>
          <a:p>
            <a:pPr marL="285750" indent="-285750">
              <a:buFontTx/>
              <a:buChar char="-"/>
              <a:defRPr/>
            </a:pP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bang </a:t>
            </a:r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conflictueuze</a:t>
            </a:r>
            <a:r>
              <a:rPr lang="en-GB" dirty="0"/>
              <a:t> </a:t>
            </a:r>
            <a:r>
              <a:rPr lang="en-GB" dirty="0" err="1"/>
              <a:t>thema’s</a:t>
            </a:r>
            <a:endParaRPr lang="en-GB" dirty="0"/>
          </a:p>
          <a:p>
            <a:pPr marL="285750" indent="-285750">
              <a:buFontTx/>
              <a:buChar char="-"/>
              <a:defRPr/>
            </a:pPr>
            <a:r>
              <a:rPr lang="en-GB" dirty="0" err="1"/>
              <a:t>ontregelen</a:t>
            </a:r>
            <a:r>
              <a:rPr lang="en-GB" dirty="0"/>
              <a:t> en </a:t>
            </a:r>
            <a:r>
              <a:rPr lang="en-GB" dirty="0" err="1"/>
              <a:t>overstijgen</a:t>
            </a:r>
            <a:r>
              <a:rPr lang="en-GB" dirty="0"/>
              <a:t> </a:t>
            </a:r>
            <a:r>
              <a:rPr lang="en-GB" dirty="0" err="1"/>
              <a:t>bubbels</a:t>
            </a:r>
            <a:r>
              <a:rPr lang="en-GB" dirty="0"/>
              <a:t>, </a:t>
            </a:r>
            <a:r>
              <a:rPr lang="en-GB" dirty="0" err="1"/>
              <a:t>biotopen</a:t>
            </a:r>
            <a:r>
              <a:rPr lang="en-GB" dirty="0"/>
              <a:t> en </a:t>
            </a:r>
            <a:r>
              <a:rPr lang="en-GB" dirty="0" err="1"/>
              <a:t>polarisatie</a:t>
            </a:r>
            <a:endParaRPr lang="en-GB" dirty="0"/>
          </a:p>
          <a:p>
            <a:pPr marL="285750" indent="-285750">
              <a:buFontTx/>
              <a:buChar char="-"/>
              <a:defRPr/>
            </a:pPr>
            <a:r>
              <a:rPr lang="en-GB" dirty="0" err="1"/>
              <a:t>respecteren</a:t>
            </a:r>
            <a:r>
              <a:rPr lang="en-GB" dirty="0"/>
              <a:t> </a:t>
            </a:r>
            <a:r>
              <a:rPr lang="en-GB" dirty="0" err="1"/>
              <a:t>representatieve</a:t>
            </a:r>
            <a:r>
              <a:rPr lang="en-GB" dirty="0"/>
              <a:t> </a:t>
            </a:r>
            <a:r>
              <a:rPr lang="en-GB" dirty="0" err="1"/>
              <a:t>democratie</a:t>
            </a:r>
            <a:r>
              <a:rPr lang="en-GB" dirty="0"/>
              <a:t> en </a:t>
            </a:r>
            <a:r>
              <a:rPr lang="en-GB" dirty="0" err="1"/>
              <a:t>pluralisme</a:t>
            </a:r>
            <a:endParaRPr lang="en-GB" dirty="0"/>
          </a:p>
          <a:p>
            <a:pPr marL="285750" indent="-285750">
              <a:buFontTx/>
              <a:buChar char="-"/>
              <a:defRPr/>
            </a:pPr>
            <a:r>
              <a:rPr lang="en-GB" dirty="0" err="1"/>
              <a:t>vinden</a:t>
            </a:r>
            <a:r>
              <a:rPr lang="en-GB" dirty="0"/>
              <a:t> de </a:t>
            </a:r>
            <a:r>
              <a:rPr lang="en-GB" dirty="0" err="1"/>
              <a:t>democratie</a:t>
            </a:r>
            <a:r>
              <a:rPr lang="en-GB" dirty="0"/>
              <a:t> </a:t>
            </a:r>
            <a:r>
              <a:rPr lang="en-GB" dirty="0" err="1"/>
              <a:t>opnieuw</a:t>
            </a:r>
            <a:r>
              <a:rPr lang="en-GB" dirty="0"/>
              <a:t> </a:t>
            </a:r>
            <a:r>
              <a:rPr lang="en-GB" dirty="0" err="1"/>
              <a:t>uit</a:t>
            </a:r>
            <a:r>
              <a:rPr lang="en-GB" dirty="0"/>
              <a:t> in </a:t>
            </a:r>
            <a:r>
              <a:rPr lang="en-GB" dirty="0" err="1"/>
              <a:t>uitgebluste</a:t>
            </a:r>
            <a:r>
              <a:rPr lang="en-GB" dirty="0"/>
              <a:t> </a:t>
            </a:r>
            <a:r>
              <a:rPr lang="en-GB" dirty="0" err="1"/>
              <a:t>partijendemocratie</a:t>
            </a:r>
            <a:endParaRPr lang="en-GB" dirty="0"/>
          </a:p>
        </p:txBody>
      </p:sp>
      <p:pic>
        <p:nvPicPr>
          <p:cNvPr id="6147" name="Picture 4" descr="Besluitvormende burgerraden: een recept voor ongelukken - Wetenschappelijk  Instituut">
            <a:extLst>
              <a:ext uri="{FF2B5EF4-FFF2-40B4-BE49-F238E27FC236}">
                <a16:creationId xmlns:a16="http://schemas.microsoft.com/office/drawing/2014/main" id="{48DD00B8-1C29-3FFB-4BAF-471320D13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15888"/>
            <a:ext cx="27051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24380</TotalTime>
  <Words>155</Words>
  <Application>Microsoft Macintosh PowerPoint</Application>
  <PresentationFormat>Diavoorstelling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Roboto</vt:lpstr>
      <vt:lpstr>Office Theme</vt:lpstr>
      <vt:lpstr>Goede Burgerberaden, foute Burgerberaden? Democratisch experiment in tijden van transitie en polarisatie </vt:lpstr>
      <vt:lpstr>PowerPoint-presentatie</vt:lpstr>
    </vt:vector>
  </TitlesOfParts>
  <Company>Radboud Universiteit Nijmegen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Ruimte, scheidslijnen en stemgedrag</dc:title>
  <dc:creator>s0126640</dc:creator>
  <cp:lastModifiedBy>Aiske Taverne</cp:lastModifiedBy>
  <cp:revision>582</cp:revision>
  <cp:lastPrinted>2023-01-23T12:36:00Z</cp:lastPrinted>
  <dcterms:created xsi:type="dcterms:W3CDTF">2015-03-13T12:22:28Z</dcterms:created>
  <dcterms:modified xsi:type="dcterms:W3CDTF">2023-09-28T08:48:27Z</dcterms:modified>
</cp:coreProperties>
</file>